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1.png" ContentType="image/png"/>
  <Override PartName="/ppt/media/image9.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88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1A37326-0B43-4DB2-B55E-406C0093D0F0}"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8800" cy="36216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2800" cy="562680"/>
          </a:xfrm>
          <a:prstGeom prst="rect">
            <a:avLst/>
          </a:prstGeom>
          <a:ln>
            <a:noFill/>
          </a:ln>
        </p:spPr>
      </p:pic>
      <p:pic>
        <p:nvPicPr>
          <p:cNvPr id="4" name="Grafik 2" descr=""/>
          <p:cNvPicPr/>
          <p:nvPr/>
        </p:nvPicPr>
        <p:blipFill>
          <a:blip r:embed="rId3"/>
          <a:stretch/>
        </p:blipFill>
        <p:spPr>
          <a:xfrm>
            <a:off x="7430400" y="134640"/>
            <a:ext cx="3698640" cy="514800"/>
          </a:xfrm>
          <a:prstGeom prst="rect">
            <a:avLst/>
          </a:prstGeom>
          <a:ln>
            <a:noFill/>
          </a:ln>
        </p:spPr>
      </p:pic>
      <p:sp>
        <p:nvSpPr>
          <p:cNvPr id="5" name="CustomShape 4"/>
          <p:cNvSpPr/>
          <p:nvPr/>
        </p:nvSpPr>
        <p:spPr>
          <a:xfrm>
            <a:off x="912240" y="1268280"/>
            <a:ext cx="9208800" cy="362160"/>
          </a:xfrm>
          <a:prstGeom prst="rect">
            <a:avLst/>
          </a:prstGeom>
          <a:noFill/>
          <a:ln>
            <a:noFill/>
          </a:ln>
        </p:spPr>
        <p:style>
          <a:lnRef idx="0"/>
          <a:fillRef idx="0"/>
          <a:effectRef idx="0"/>
          <a:fontRef idx="minor"/>
        </p:style>
      </p:sp>
      <p:sp>
        <p:nvSpPr>
          <p:cNvPr id="6" name="CustomShape 5"/>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798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88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F9C77EF-3866-47DD-B2DD-CE5882C60742}"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8800" cy="36216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52800" cy="562680"/>
          </a:xfrm>
          <a:prstGeom prst="rect">
            <a:avLst/>
          </a:prstGeom>
          <a:ln>
            <a:noFill/>
          </a:ln>
        </p:spPr>
      </p:pic>
      <p:pic>
        <p:nvPicPr>
          <p:cNvPr id="50" name="Grafik 2" descr=""/>
          <p:cNvPicPr/>
          <p:nvPr/>
        </p:nvPicPr>
        <p:blipFill>
          <a:blip r:embed="rId3"/>
          <a:stretch/>
        </p:blipFill>
        <p:spPr>
          <a:xfrm>
            <a:off x="7430400" y="134640"/>
            <a:ext cx="3698640" cy="514800"/>
          </a:xfrm>
          <a:prstGeom prst="rect">
            <a:avLst/>
          </a:prstGeom>
          <a:ln>
            <a:noFill/>
          </a:ln>
        </p:spPr>
      </p:pic>
      <p:sp>
        <p:nvSpPr>
          <p:cNvPr id="51" name="CustomShape 4"/>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88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E7B3670-03D4-4B91-BFE0-895DEC2BB910}"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798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88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D7B44C5-A04E-4C22-8CD2-E42E37D21ED0}"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8800" cy="36216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2800" cy="562680"/>
          </a:xfrm>
          <a:prstGeom prst="rect">
            <a:avLst/>
          </a:prstGeom>
          <a:ln>
            <a:noFill/>
          </a:ln>
        </p:spPr>
      </p:pic>
      <p:pic>
        <p:nvPicPr>
          <p:cNvPr id="96" name="Grafik 2" descr=""/>
          <p:cNvPicPr/>
          <p:nvPr/>
        </p:nvPicPr>
        <p:blipFill>
          <a:blip r:embed="rId3"/>
          <a:stretch/>
        </p:blipFill>
        <p:spPr>
          <a:xfrm>
            <a:off x="7430400" y="134640"/>
            <a:ext cx="3698640" cy="514800"/>
          </a:xfrm>
          <a:prstGeom prst="rect">
            <a:avLst/>
          </a:prstGeom>
          <a:ln>
            <a:noFill/>
          </a:ln>
        </p:spPr>
      </p:pic>
      <p:sp>
        <p:nvSpPr>
          <p:cNvPr id="97" name="CustomShape 4"/>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88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CF16421-EB4D-4E62-9C87-8989FF921D5C}"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798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88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C22B2F1-328F-46A6-A3C1-01FE416B2C4E}"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8800" cy="36216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2800" cy="562680"/>
          </a:xfrm>
          <a:prstGeom prst="rect">
            <a:avLst/>
          </a:prstGeom>
          <a:ln>
            <a:noFill/>
          </a:ln>
        </p:spPr>
      </p:pic>
      <p:pic>
        <p:nvPicPr>
          <p:cNvPr id="142" name="Grafik 2" descr=""/>
          <p:cNvPicPr/>
          <p:nvPr/>
        </p:nvPicPr>
        <p:blipFill>
          <a:blip r:embed="rId3"/>
          <a:stretch/>
        </p:blipFill>
        <p:spPr>
          <a:xfrm>
            <a:off x="7430400" y="134640"/>
            <a:ext cx="3698640" cy="514800"/>
          </a:xfrm>
          <a:prstGeom prst="rect">
            <a:avLst/>
          </a:prstGeom>
          <a:ln>
            <a:noFill/>
          </a:ln>
        </p:spPr>
      </p:pic>
      <p:sp>
        <p:nvSpPr>
          <p:cNvPr id="143" name="CustomShape 4"/>
          <p:cNvSpPr/>
          <p:nvPr/>
        </p:nvSpPr>
        <p:spPr>
          <a:xfrm>
            <a:off x="11444760" y="0"/>
            <a:ext cx="741960" cy="685080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88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99489E5-D51D-43B4-8BA6-94054AF49F78}"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798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527400" y="1412640"/>
            <a:ext cx="10361880" cy="11484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85" name="CustomShape 2"/>
          <p:cNvSpPr/>
          <p:nvPr/>
        </p:nvSpPr>
        <p:spPr>
          <a:xfrm>
            <a:off x="527400" y="2852640"/>
            <a:ext cx="10361880" cy="23691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8: Consensus Mechanisms and IOTA</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06" name="" descr=""/>
          <p:cNvPicPr/>
          <p:nvPr/>
        </p:nvPicPr>
        <p:blipFill>
          <a:blip r:embed="rId1"/>
          <a:stretch/>
        </p:blipFill>
        <p:spPr>
          <a:xfrm>
            <a:off x="1514520" y="1343160"/>
            <a:ext cx="9156600" cy="4165560"/>
          </a:xfrm>
          <a:prstGeom prst="rect">
            <a:avLst/>
          </a:prstGeom>
          <a:ln>
            <a:noFill/>
          </a:ln>
        </p:spPr>
      </p:pic>
      <p:sp>
        <p:nvSpPr>
          <p:cNvPr id="207"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09" name="" descr=""/>
          <p:cNvPicPr/>
          <p:nvPr/>
        </p:nvPicPr>
        <p:blipFill>
          <a:blip r:embed="rId1"/>
          <a:stretch/>
        </p:blipFill>
        <p:spPr>
          <a:xfrm>
            <a:off x="1514520" y="1343160"/>
            <a:ext cx="9156600" cy="4165560"/>
          </a:xfrm>
          <a:prstGeom prst="rect">
            <a:avLst/>
          </a:prstGeom>
          <a:ln>
            <a:noFill/>
          </a:ln>
        </p:spPr>
      </p:pic>
      <p:sp>
        <p:nvSpPr>
          <p:cNvPr id="210"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12" name="" descr=""/>
          <p:cNvPicPr/>
          <p:nvPr/>
        </p:nvPicPr>
        <p:blipFill>
          <a:blip r:embed="rId1"/>
          <a:stretch/>
        </p:blipFill>
        <p:spPr>
          <a:xfrm>
            <a:off x="1514520" y="1343160"/>
            <a:ext cx="9156600" cy="4165560"/>
          </a:xfrm>
          <a:prstGeom prst="rect">
            <a:avLst/>
          </a:prstGeom>
          <a:ln>
            <a:noFill/>
          </a:ln>
        </p:spPr>
      </p:pic>
      <p:sp>
        <p:nvSpPr>
          <p:cNvPr id="213"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15" name="" descr=""/>
          <p:cNvPicPr/>
          <p:nvPr/>
        </p:nvPicPr>
        <p:blipFill>
          <a:blip r:embed="rId1"/>
          <a:stretch/>
        </p:blipFill>
        <p:spPr>
          <a:xfrm>
            <a:off x="1514520" y="1343160"/>
            <a:ext cx="9156600" cy="4165560"/>
          </a:xfrm>
          <a:prstGeom prst="rect">
            <a:avLst/>
          </a:prstGeom>
          <a:ln>
            <a:noFill/>
          </a:ln>
        </p:spPr>
      </p:pic>
      <p:sp>
        <p:nvSpPr>
          <p:cNvPr id="216"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18" name="" descr=""/>
          <p:cNvPicPr/>
          <p:nvPr/>
        </p:nvPicPr>
        <p:blipFill>
          <a:blip r:embed="rId1"/>
          <a:stretch/>
        </p:blipFill>
        <p:spPr>
          <a:xfrm>
            <a:off x="1514520" y="1343160"/>
            <a:ext cx="9156600" cy="4165560"/>
          </a:xfrm>
          <a:prstGeom prst="rect">
            <a:avLst/>
          </a:prstGeom>
          <a:ln>
            <a:noFill/>
          </a:ln>
        </p:spPr>
      </p:pic>
      <p:sp>
        <p:nvSpPr>
          <p:cNvPr id="219"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pic>
        <p:nvPicPr>
          <p:cNvPr id="221" name="" descr=""/>
          <p:cNvPicPr/>
          <p:nvPr/>
        </p:nvPicPr>
        <p:blipFill>
          <a:blip r:embed="rId1"/>
          <a:stretch/>
        </p:blipFill>
        <p:spPr>
          <a:xfrm>
            <a:off x="1514520" y="1343160"/>
            <a:ext cx="9156600" cy="4165560"/>
          </a:xfrm>
          <a:prstGeom prst="rect">
            <a:avLst/>
          </a:prstGeom>
          <a:ln>
            <a:noFill/>
          </a:ln>
        </p:spPr>
      </p:pic>
      <p:sp>
        <p:nvSpPr>
          <p:cNvPr id="222"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 descr=""/>
          <p:cNvPicPr/>
          <p:nvPr/>
        </p:nvPicPr>
        <p:blipFill>
          <a:blip r:embed="rId1"/>
          <a:stretch/>
        </p:blipFill>
        <p:spPr>
          <a:xfrm>
            <a:off x="1514520" y="1343160"/>
            <a:ext cx="9156600" cy="4165560"/>
          </a:xfrm>
          <a:prstGeom prst="rect">
            <a:avLst/>
          </a:prstGeom>
          <a:ln>
            <a:noFill/>
          </a:ln>
        </p:spPr>
      </p:pic>
      <p:sp>
        <p:nvSpPr>
          <p:cNvPr id="22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25"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 descr=""/>
          <p:cNvPicPr/>
          <p:nvPr/>
        </p:nvPicPr>
        <p:blipFill>
          <a:blip r:embed="rId1"/>
          <a:stretch/>
        </p:blipFill>
        <p:spPr>
          <a:xfrm>
            <a:off x="1514520" y="1343160"/>
            <a:ext cx="9156600" cy="4165560"/>
          </a:xfrm>
          <a:prstGeom prst="rect">
            <a:avLst/>
          </a:prstGeom>
          <a:ln>
            <a:noFill/>
          </a:ln>
        </p:spPr>
      </p:pic>
      <p:sp>
        <p:nvSpPr>
          <p:cNvPr id="227"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28"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 descr=""/>
          <p:cNvPicPr/>
          <p:nvPr/>
        </p:nvPicPr>
        <p:blipFill>
          <a:blip r:embed="rId1"/>
          <a:stretch/>
        </p:blipFill>
        <p:spPr>
          <a:xfrm>
            <a:off x="1514520" y="1343160"/>
            <a:ext cx="9156600" cy="4165560"/>
          </a:xfrm>
          <a:prstGeom prst="rect">
            <a:avLst/>
          </a:prstGeom>
          <a:ln>
            <a:noFill/>
          </a:ln>
        </p:spPr>
      </p:pic>
      <p:sp>
        <p:nvSpPr>
          <p:cNvPr id="23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31"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 descr=""/>
          <p:cNvPicPr/>
          <p:nvPr/>
        </p:nvPicPr>
        <p:blipFill>
          <a:blip r:embed="rId1"/>
          <a:stretch/>
        </p:blipFill>
        <p:spPr>
          <a:xfrm>
            <a:off x="1514520" y="1343160"/>
            <a:ext cx="9156600" cy="4165560"/>
          </a:xfrm>
          <a:prstGeom prst="rect">
            <a:avLst/>
          </a:prstGeom>
          <a:ln>
            <a:noFill/>
          </a:ln>
        </p:spPr>
      </p:pic>
      <p:sp>
        <p:nvSpPr>
          <p:cNvPr id="233"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34"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35560" cy="48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187" name="CustomShape 2"/>
          <p:cNvSpPr/>
          <p:nvPr/>
        </p:nvSpPr>
        <p:spPr>
          <a:xfrm>
            <a:off x="335520" y="1268280"/>
            <a:ext cx="10735560" cy="50230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 descr=""/>
          <p:cNvPicPr/>
          <p:nvPr/>
        </p:nvPicPr>
        <p:blipFill>
          <a:blip r:embed="rId1"/>
          <a:stretch/>
        </p:blipFill>
        <p:spPr>
          <a:xfrm>
            <a:off x="1514520" y="1343160"/>
            <a:ext cx="9156600" cy="4165560"/>
          </a:xfrm>
          <a:prstGeom prst="rect">
            <a:avLst/>
          </a:prstGeom>
          <a:ln>
            <a:noFill/>
          </a:ln>
        </p:spPr>
      </p:pic>
      <p:sp>
        <p:nvSpPr>
          <p:cNvPr id="236"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37"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 descr=""/>
          <p:cNvPicPr/>
          <p:nvPr/>
        </p:nvPicPr>
        <p:blipFill>
          <a:blip r:embed="rId1"/>
          <a:stretch/>
        </p:blipFill>
        <p:spPr>
          <a:xfrm>
            <a:off x="1514520" y="1343160"/>
            <a:ext cx="9156600" cy="4165560"/>
          </a:xfrm>
          <a:prstGeom prst="rect">
            <a:avLst/>
          </a:prstGeom>
          <a:ln>
            <a:noFill/>
          </a:ln>
        </p:spPr>
      </p:pic>
      <p:sp>
        <p:nvSpPr>
          <p:cNvPr id="239"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40"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 descr=""/>
          <p:cNvPicPr/>
          <p:nvPr/>
        </p:nvPicPr>
        <p:blipFill>
          <a:blip r:embed="rId1"/>
          <a:stretch/>
        </p:blipFill>
        <p:spPr>
          <a:xfrm>
            <a:off x="1514520" y="1338480"/>
            <a:ext cx="9156600" cy="4174920"/>
          </a:xfrm>
          <a:prstGeom prst="rect">
            <a:avLst/>
          </a:prstGeom>
          <a:ln>
            <a:noFill/>
          </a:ln>
        </p:spPr>
      </p:pic>
      <p:sp>
        <p:nvSpPr>
          <p:cNvPr id="242"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latin typeface="Arial"/>
            </a:endParaRPr>
          </a:p>
        </p:txBody>
      </p:sp>
      <p:sp>
        <p:nvSpPr>
          <p:cNvPr id="243"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blocks</a:t>
            </a:r>
            <a:endParaRPr b="0" lang="en-US" sz="2400" spc="-1" strike="noStrike">
              <a:latin typeface="Arial"/>
            </a:endParaRPr>
          </a:p>
        </p:txBody>
      </p:sp>
      <p:sp>
        <p:nvSpPr>
          <p:cNvPr id="245"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Blocks that end up not being used by the longest chain are called orphan blocks.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Now the question arises: What happens to transactions that were mined into orphan blocks?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pic>
        <p:nvPicPr>
          <p:cNvPr id="247" name="" descr=""/>
          <p:cNvPicPr/>
          <p:nvPr/>
        </p:nvPicPr>
        <p:blipFill>
          <a:blip r:embed="rId1"/>
          <a:stretch/>
        </p:blipFill>
        <p:spPr>
          <a:xfrm>
            <a:off x="1514520" y="1225080"/>
            <a:ext cx="9156600" cy="5194080"/>
          </a:xfrm>
          <a:prstGeom prst="rect">
            <a:avLst/>
          </a:prstGeom>
          <a:ln>
            <a:noFill/>
          </a:ln>
        </p:spPr>
      </p:pic>
      <p:sp>
        <p:nvSpPr>
          <p:cNvPr id="248"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 descr=""/>
          <p:cNvPicPr/>
          <p:nvPr/>
        </p:nvPicPr>
        <p:blipFill>
          <a:blip r:embed="rId1"/>
          <a:stretch/>
        </p:blipFill>
        <p:spPr>
          <a:xfrm>
            <a:off x="1514520" y="1225080"/>
            <a:ext cx="9156600" cy="5194080"/>
          </a:xfrm>
          <a:prstGeom prst="rect">
            <a:avLst/>
          </a:prstGeom>
          <a:ln>
            <a:noFill/>
          </a:ln>
        </p:spPr>
      </p:pic>
      <p:sp>
        <p:nvSpPr>
          <p:cNvPr id="25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51"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 descr=""/>
          <p:cNvPicPr/>
          <p:nvPr/>
        </p:nvPicPr>
        <p:blipFill>
          <a:blip r:embed="rId1"/>
          <a:stretch/>
        </p:blipFill>
        <p:spPr>
          <a:xfrm>
            <a:off x="1514520" y="1225080"/>
            <a:ext cx="9156600" cy="5194080"/>
          </a:xfrm>
          <a:prstGeom prst="rect">
            <a:avLst/>
          </a:prstGeom>
          <a:ln>
            <a:noFill/>
          </a:ln>
        </p:spPr>
      </p:pic>
      <p:sp>
        <p:nvSpPr>
          <p:cNvPr id="253"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54"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 name="" descr=""/>
          <p:cNvPicPr/>
          <p:nvPr/>
        </p:nvPicPr>
        <p:blipFill>
          <a:blip r:embed="rId1"/>
          <a:stretch/>
        </p:blipFill>
        <p:spPr>
          <a:xfrm>
            <a:off x="1514520" y="1222200"/>
            <a:ext cx="9156600" cy="5194080"/>
          </a:xfrm>
          <a:prstGeom prst="rect">
            <a:avLst/>
          </a:prstGeom>
          <a:ln>
            <a:noFill/>
          </a:ln>
        </p:spPr>
      </p:pic>
      <p:sp>
        <p:nvSpPr>
          <p:cNvPr id="256"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latin typeface="Arial"/>
            </a:endParaRPr>
          </a:p>
        </p:txBody>
      </p:sp>
      <p:sp>
        <p:nvSpPr>
          <p:cNvPr id="257"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259"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steal bitcoins with an attack against the consensus mechanism?</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censor transactions?</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finally be included in blocks.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latin typeface="Arial"/>
            </a:endParaRPr>
          </a:p>
        </p:txBody>
      </p:sp>
      <p:sp>
        <p:nvSpPr>
          <p:cNvPr id="261"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first and the nodes near him to not forward the invalid, second transaction to him.</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At this point, multiple things may occur:</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first and Bob actually receives his money.</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first and Alice gets her money back, having gotten the song for free.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4406760"/>
            <a:ext cx="10746000" cy="135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Blockchain Consensus</a:t>
            </a:r>
            <a:endParaRPr b="0" lang="en-US" sz="3000" spc="-1" strike="noStrike">
              <a:latin typeface="Arial"/>
            </a:endParaRPr>
          </a:p>
        </p:txBody>
      </p:sp>
      <p:sp>
        <p:nvSpPr>
          <p:cNvPr id="189" name="CustomShape 2"/>
          <p:cNvSpPr/>
          <p:nvPr/>
        </p:nvSpPr>
        <p:spPr>
          <a:xfrm>
            <a:off x="335520" y="2906640"/>
            <a:ext cx="10746000" cy="1492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latin typeface="Arial"/>
            </a:endParaRPr>
          </a:p>
        </p:txBody>
      </p:sp>
      <p:sp>
        <p:nvSpPr>
          <p:cNvPr id="263"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Does this mean that double spending is possible?</a:t>
            </a:r>
            <a:b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creation</a:t>
            </a:r>
            <a:endParaRPr b="0" lang="en-US" sz="2400" spc="-1" strike="noStrike">
              <a:latin typeface="Arial"/>
            </a:endParaRPr>
          </a:p>
        </p:txBody>
      </p:sp>
      <p:sp>
        <p:nvSpPr>
          <p:cNvPr id="265"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This all leads us to the following requirements for our consensus scheme: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Scarce resources</a:t>
            </a:r>
            <a:endParaRPr b="0" lang="en-US" sz="2400" spc="-1" strike="noStrike">
              <a:latin typeface="Arial"/>
            </a:endParaRPr>
          </a:p>
        </p:txBody>
      </p:sp>
      <p:graphicFrame>
        <p:nvGraphicFramePr>
          <p:cNvPr id="267" name="Table 2"/>
          <p:cNvGraphicFramePr/>
          <p:nvPr/>
        </p:nvGraphicFramePr>
        <p:xfrm>
          <a:off x="335520" y="1767600"/>
          <a:ext cx="11093400" cy="0"/>
        </p:xfrm>
        <a:graphic>
          <a:graphicData uri="http://schemas.openxmlformats.org/drawingml/2006/table">
            <a:tbl>
              <a:tblPr/>
              <a:tblGrid>
                <a:gridCol w="5546880"/>
                <a:gridCol w="5546880"/>
              </a:tblGrid>
              <a:tr h="0">
                <a:tc>
                  <a:txBody>
                    <a:bodyPr>
                      <a:noAutofit/>
                    </a:bodyPr>
                    <a:p>
                      <a:pPr>
                        <a:lnSpc>
                          <a:spcPct val="100000"/>
                        </a:lnSpc>
                        <a:spcBef>
                          <a:spcPts val="360"/>
                        </a:spcBef>
                      </a:pPr>
                      <a:r>
                        <a:rPr b="0" lang="en-US" sz="1800" spc="-1" strike="noStrike">
                          <a:solidFill>
                            <a:srgbClr val="000000"/>
                          </a:solidFill>
                          <a:latin typeface="DejaVu Sans"/>
                          <a:ea typeface="DejaVu Sans"/>
                        </a:rPr>
                        <a:t>Proof of Work (PoW):</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br/>
                      <a:endParaRPr b="0" lang="en-US" sz="1800" spc="-1" strike="noStrike">
                        <a:latin typeface="Arial"/>
                      </a:endParaRPr>
                    </a:p>
                  </a:txBody>
                  <a:tcPr marL="91440" marR="91440">
                    <a:noFill/>
                  </a:tcPr>
                </a:tc>
                <a:tc>
                  <a:txBody>
                    <a:bodyPr>
                      <a:noAutofit/>
                    </a:bodyPr>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Proof of Stake (PoS):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US" sz="1800" spc="-1" strike="noStrike">
                        <a:latin typeface="Arial"/>
                      </a:endParaRPr>
                    </a:p>
                    <a:p>
                      <a:pPr>
                        <a:lnSpc>
                          <a:spcPct val="100000"/>
                        </a:lnSpc>
                        <a:spcBef>
                          <a:spcPts val="360"/>
                        </a:spcBef>
                      </a:pPr>
                      <a:br/>
                      <a:r>
                        <a:rPr b="1" lang="en-US" sz="1800" spc="-1" strike="noStrike">
                          <a:solidFill>
                            <a:srgbClr val="000000"/>
                          </a:solidFill>
                          <a:latin typeface="DejaVu Sans"/>
                          <a:ea typeface="DejaVu Sans"/>
                        </a:rPr>
                        <a:t>There are also many, many other approaches.</a:t>
                      </a:r>
                      <a:endParaRPr b="0" lang="en-US" sz="1800" spc="-1" strike="noStrike">
                        <a:latin typeface="Arial"/>
                      </a:endParaRPr>
                    </a:p>
                  </a:txBody>
                  <a:tcPr marL="91440" marR="91440">
                    <a:noFill/>
                  </a:tcPr>
                </a:tc>
              </a:tr>
            </a:tbl>
          </a:graphicData>
        </a:graphic>
      </p:graphicFrame>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4406760"/>
            <a:ext cx="10746000" cy="135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Proof of Work</a:t>
            </a:r>
            <a:endParaRPr b="0" lang="en-US" sz="3000" spc="-1" strike="noStrike">
              <a:latin typeface="Arial"/>
            </a:endParaRPr>
          </a:p>
          <a:p>
            <a:pPr>
              <a:lnSpc>
                <a:spcPct val="100000"/>
              </a:lnSpc>
            </a:pPr>
            <a:endParaRPr b="0" lang="en-US" sz="3000" spc="-1" strike="noStrike">
              <a:latin typeface="Arial"/>
            </a:endParaRPr>
          </a:p>
        </p:txBody>
      </p:sp>
      <p:sp>
        <p:nvSpPr>
          <p:cNvPr id="269" name="CustomShape 2"/>
          <p:cNvSpPr/>
          <p:nvPr/>
        </p:nvSpPr>
        <p:spPr>
          <a:xfrm>
            <a:off x="335520" y="2906640"/>
            <a:ext cx="10746000" cy="1492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71" name="CustomShape 2"/>
          <p:cNvSpPr/>
          <p:nvPr/>
        </p:nvSpPr>
        <p:spPr>
          <a:xfrm>
            <a:off x="335520" y="1268640"/>
            <a:ext cx="10746360" cy="7369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272" name="" descr=""/>
          <p:cNvPicPr/>
          <p:nvPr/>
        </p:nvPicPr>
        <p:blipFill>
          <a:blip r:embed="rId1"/>
          <a:stretch/>
        </p:blipFill>
        <p:spPr>
          <a:xfrm>
            <a:off x="1514520" y="2311920"/>
            <a:ext cx="9156600" cy="3956040"/>
          </a:xfrm>
          <a:prstGeom prst="rect">
            <a:avLst/>
          </a:prstGeom>
          <a:ln>
            <a:noFill/>
          </a:ln>
        </p:spPr>
      </p:pic>
      <p:sp>
        <p:nvSpPr>
          <p:cNvPr id="273" name="CustomShape 3"/>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75" name="CustomShape 2"/>
          <p:cNvSpPr/>
          <p:nvPr/>
        </p:nvSpPr>
        <p:spPr>
          <a:xfrm>
            <a:off x="335520" y="1268640"/>
            <a:ext cx="10746360" cy="7369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276" name="" descr=""/>
          <p:cNvPicPr/>
          <p:nvPr/>
        </p:nvPicPr>
        <p:blipFill>
          <a:blip r:embed="rId1"/>
          <a:stretch/>
        </p:blipFill>
        <p:spPr>
          <a:xfrm>
            <a:off x="1514520" y="2311920"/>
            <a:ext cx="9156600" cy="3956040"/>
          </a:xfrm>
          <a:prstGeom prst="rect">
            <a:avLst/>
          </a:prstGeom>
          <a:ln>
            <a:noFill/>
          </a:ln>
        </p:spPr>
      </p:pic>
      <p:sp>
        <p:nvSpPr>
          <p:cNvPr id="277" name="CustomShape 3"/>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79" name="CustomShape 2"/>
          <p:cNvSpPr/>
          <p:nvPr/>
        </p:nvSpPr>
        <p:spPr>
          <a:xfrm>
            <a:off x="335520" y="1268640"/>
            <a:ext cx="10746360" cy="7369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280" name="" descr=""/>
          <p:cNvPicPr/>
          <p:nvPr/>
        </p:nvPicPr>
        <p:blipFill>
          <a:blip r:embed="rId1"/>
          <a:stretch/>
        </p:blipFill>
        <p:spPr>
          <a:xfrm>
            <a:off x="1514520" y="2311920"/>
            <a:ext cx="9156600" cy="3956040"/>
          </a:xfrm>
          <a:prstGeom prst="rect">
            <a:avLst/>
          </a:prstGeom>
          <a:ln>
            <a:noFill/>
          </a:ln>
        </p:spPr>
      </p:pic>
      <p:sp>
        <p:nvSpPr>
          <p:cNvPr id="281" name="CustomShape 3"/>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83" name="CustomShape 2"/>
          <p:cNvSpPr/>
          <p:nvPr/>
        </p:nvSpPr>
        <p:spPr>
          <a:xfrm>
            <a:off x="335520" y="1268640"/>
            <a:ext cx="10746360" cy="7369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284" name="" descr=""/>
          <p:cNvPicPr/>
          <p:nvPr/>
        </p:nvPicPr>
        <p:blipFill>
          <a:blip r:embed="rId1"/>
          <a:stretch/>
        </p:blipFill>
        <p:spPr>
          <a:xfrm>
            <a:off x="1514520" y="2311920"/>
            <a:ext cx="9156600" cy="3956040"/>
          </a:xfrm>
          <a:prstGeom prst="rect">
            <a:avLst/>
          </a:prstGeom>
          <a:ln>
            <a:noFill/>
          </a:ln>
        </p:spPr>
      </p:pic>
      <p:sp>
        <p:nvSpPr>
          <p:cNvPr id="285" name="CustomShape 3"/>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87" name="CustomShape 2"/>
          <p:cNvSpPr/>
          <p:nvPr/>
        </p:nvSpPr>
        <p:spPr>
          <a:xfrm>
            <a:off x="335520" y="1268640"/>
            <a:ext cx="10746360" cy="7369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288" name="" descr=""/>
          <p:cNvPicPr/>
          <p:nvPr/>
        </p:nvPicPr>
        <p:blipFill>
          <a:blip r:embed="rId1"/>
          <a:stretch/>
        </p:blipFill>
        <p:spPr>
          <a:xfrm>
            <a:off x="1514520" y="2311920"/>
            <a:ext cx="9156600" cy="3956040"/>
          </a:xfrm>
          <a:prstGeom prst="rect">
            <a:avLst/>
          </a:prstGeom>
          <a:ln>
            <a:noFill/>
          </a:ln>
        </p:spPr>
      </p:pic>
      <p:sp>
        <p:nvSpPr>
          <p:cNvPr id="289" name="CustomShape 3"/>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latin typeface="Arial"/>
            </a:endParaRPr>
          </a:p>
        </p:txBody>
      </p:sp>
      <p:sp>
        <p:nvSpPr>
          <p:cNvPr id="291" name="CustomShape 2"/>
          <p:cNvSpPr/>
          <p:nvPr/>
        </p:nvSpPr>
        <p:spPr>
          <a:xfrm>
            <a:off x="335520" y="1268640"/>
            <a:ext cx="10746360" cy="73692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Arial"/>
            </a:endParaRPr>
          </a:p>
        </p:txBody>
      </p:sp>
      <p:pic>
        <p:nvPicPr>
          <p:cNvPr id="292" name="" descr=""/>
          <p:cNvPicPr/>
          <p:nvPr/>
        </p:nvPicPr>
        <p:blipFill>
          <a:blip r:embed="rId1"/>
          <a:stretch/>
        </p:blipFill>
        <p:spPr>
          <a:xfrm>
            <a:off x="1514520" y="2311920"/>
            <a:ext cx="9156600" cy="3956040"/>
          </a:xfrm>
          <a:prstGeom prst="rect">
            <a:avLst/>
          </a:prstGeom>
          <a:ln>
            <a:noFill/>
          </a:ln>
        </p:spPr>
      </p:pic>
      <p:sp>
        <p:nvSpPr>
          <p:cNvPr id="293" name="CustomShape 3"/>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Disclaimer and Further Resources</a:t>
            </a:r>
            <a:endParaRPr b="0" lang="en-US" sz="2400" spc="-1" strike="noStrike">
              <a:latin typeface="Arial"/>
            </a:endParaRPr>
          </a:p>
        </p:txBody>
      </p:sp>
      <p:sp>
        <p:nvSpPr>
          <p:cNvPr id="191"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Block structure</a:t>
            </a:r>
            <a:endParaRPr b="0" lang="en-US" sz="2400" spc="-1" strike="noStrike">
              <a:latin typeface="Arial"/>
            </a:endParaRPr>
          </a:p>
        </p:txBody>
      </p:sp>
      <p:sp>
        <p:nvSpPr>
          <p:cNvPr id="295" name="CustomShape 2"/>
          <p:cNvSpPr/>
          <p:nvPr/>
        </p:nvSpPr>
        <p:spPr>
          <a:xfrm>
            <a:off x="335520" y="1268640"/>
            <a:ext cx="10746360" cy="37116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Note: Due to different mempools and reward addresses, miners will work on different puzzles.</a:t>
            </a:r>
            <a:endParaRPr b="0" lang="en-US" sz="1800" spc="-1" strike="noStrike">
              <a:latin typeface="Arial"/>
            </a:endParaRPr>
          </a:p>
        </p:txBody>
      </p:sp>
      <p:pic>
        <p:nvPicPr>
          <p:cNvPr id="296" name="" descr=""/>
          <p:cNvPicPr/>
          <p:nvPr/>
        </p:nvPicPr>
        <p:blipFill>
          <a:blip r:embed="rId1"/>
          <a:stretch/>
        </p:blipFill>
        <p:spPr>
          <a:xfrm>
            <a:off x="2572560" y="1645920"/>
            <a:ext cx="6341400" cy="4663080"/>
          </a:xfrm>
          <a:prstGeom prst="rect">
            <a:avLst/>
          </a:prstGeom>
          <a:ln>
            <a:noFill/>
          </a:ln>
        </p:spPr>
      </p:pic>
      <p:sp>
        <p:nvSpPr>
          <p:cNvPr id="297" name="CustomShape 3"/>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latin typeface="Arial"/>
            </a:endParaRPr>
          </a:p>
        </p:txBody>
      </p:sp>
      <p:sp>
        <p:nvSpPr>
          <p:cNvPr id="299"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fixed intervals.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latin typeface="Arial"/>
            </a:endParaRPr>
          </a:p>
        </p:txBody>
      </p:sp>
      <p:sp>
        <p:nvSpPr>
          <p:cNvPr id="301"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Why is the block time kept constant?</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In Bitcoin, the difficulty is adjusted as follows: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Incentives</a:t>
            </a:r>
            <a:endParaRPr b="0" lang="en-US" sz="2400" spc="-1" strike="noStrike">
              <a:latin typeface="Arial"/>
            </a:endParaRPr>
          </a:p>
        </p:txBody>
      </p:sp>
      <p:sp>
        <p:nvSpPr>
          <p:cNvPr id="303"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Bitcoin, there are two incentives for mining.</a:t>
            </a:r>
            <a:br/>
            <a:endParaRPr b="0" lang="en-US" sz="1800" spc="-1" strike="noStrike">
              <a:latin typeface="Arial"/>
            </a:endParaRPr>
          </a:p>
          <a:p>
            <a:pPr>
              <a:lnSpc>
                <a:spcPct val="100000"/>
              </a:lnSpc>
              <a:spcBef>
                <a:spcPts val="360"/>
              </a:spcBef>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endParaRPr b="0" lang="en-US" sz="1800" spc="-1" strike="noStrike">
              <a:latin typeface="Arial"/>
            </a:endParaRPr>
          </a:p>
          <a:p>
            <a:pPr>
              <a:lnSpc>
                <a:spcPct val="100000"/>
              </a:lnSpc>
              <a:spcBef>
                <a:spcPts val="360"/>
              </a:spcBef>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(21 million).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305"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4406760"/>
            <a:ext cx="10746000" cy="135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Proof of Stake</a:t>
            </a:r>
            <a:endParaRPr b="0" lang="en-US" sz="3000" spc="-1" strike="noStrike">
              <a:latin typeface="Arial"/>
            </a:endParaRPr>
          </a:p>
          <a:p>
            <a:pPr>
              <a:lnSpc>
                <a:spcPct val="100000"/>
              </a:lnSpc>
            </a:pPr>
            <a:endParaRPr b="0" lang="en-US" sz="3000" spc="-1" strike="noStrike">
              <a:latin typeface="Arial"/>
            </a:endParaRPr>
          </a:p>
        </p:txBody>
      </p:sp>
      <p:sp>
        <p:nvSpPr>
          <p:cNvPr id="307" name="CustomShape 2"/>
          <p:cNvSpPr/>
          <p:nvPr/>
        </p:nvSpPr>
        <p:spPr>
          <a:xfrm>
            <a:off x="335520" y="2906640"/>
            <a:ext cx="10746000" cy="1492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Proof of Stake (PoS)</a:t>
            </a:r>
            <a:endParaRPr b="0" lang="en-US" sz="2400" spc="-1" strike="noStrike">
              <a:latin typeface="Arial"/>
            </a:endParaRPr>
          </a:p>
        </p:txBody>
      </p:sp>
      <p:sp>
        <p:nvSpPr>
          <p:cNvPr id="309"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There are two main approaches: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Incentives</a:t>
            </a:r>
            <a:endParaRPr b="0" lang="en-US" sz="2400" spc="-1" strike="noStrike">
              <a:latin typeface="Arial"/>
            </a:endParaRPr>
          </a:p>
        </p:txBody>
      </p:sp>
      <p:sp>
        <p:nvSpPr>
          <p:cNvPr id="311"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"Nothing at stake"</a:t>
            </a:r>
            <a:endParaRPr b="0" lang="en-US" sz="2400" spc="-1" strike="noStrike">
              <a:latin typeface="Arial"/>
            </a:endParaRPr>
          </a:p>
        </p:txBody>
      </p:sp>
      <p:sp>
        <p:nvSpPr>
          <p:cNvPr id="313"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early PoS approaches, no penalties for misbehaving validators were considered.</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Approaches to solve this also exist in BFT-style PoS.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Attacks</a:t>
            </a:r>
            <a:endParaRPr b="0" lang="en-US" sz="2400" spc="-1" strike="noStrike">
              <a:latin typeface="Arial"/>
            </a:endParaRPr>
          </a:p>
        </p:txBody>
      </p:sp>
      <p:sp>
        <p:nvSpPr>
          <p:cNvPr id="315"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Other attacks also exist on PoS based systems: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Distributed consensus</a:t>
            </a:r>
            <a:endParaRPr b="0" lang="en-US" sz="2400" spc="-1" strike="noStrike">
              <a:latin typeface="Arial"/>
            </a:endParaRPr>
          </a:p>
        </p:txBody>
      </p:sp>
      <p:sp>
        <p:nvSpPr>
          <p:cNvPr id="193"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US" sz="1800" spc="-1" strike="noStrike">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Two properties must hold:</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process has to terminate with all honest nodes in agreement on one input value.</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value must have been generated by an honest node.</a:t>
            </a:r>
            <a:endParaRPr b="0" lang="en-US" sz="1800" spc="-1" strike="noStrike">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Our nodes are trying to agree on the following input:</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Which of the proposed transactions are valid?</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 which order do the transactions appear in the ledger?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4406760"/>
            <a:ext cx="10746000" cy="135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IOTA – a Blockchain for the IoT</a:t>
            </a:r>
            <a:endParaRPr b="0" lang="en-US" sz="3000" spc="-1" strike="noStrike">
              <a:latin typeface="Arial"/>
            </a:endParaRPr>
          </a:p>
          <a:p>
            <a:pPr>
              <a:lnSpc>
                <a:spcPct val="100000"/>
              </a:lnSpc>
            </a:pPr>
            <a:endParaRPr b="0" lang="en-US" sz="3000" spc="-1" strike="noStrike">
              <a:latin typeface="Arial"/>
            </a:endParaRPr>
          </a:p>
        </p:txBody>
      </p:sp>
      <p:sp>
        <p:nvSpPr>
          <p:cNvPr id="317" name="CustomShape 2"/>
          <p:cNvSpPr/>
          <p:nvPr/>
        </p:nvSpPr>
        <p:spPr>
          <a:xfrm>
            <a:off x="335520" y="2906640"/>
            <a:ext cx="10746000" cy="1492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Issues of Existing Blockchains</a:t>
            </a:r>
            <a:endParaRPr b="0" lang="en-US" sz="2400" spc="-1" strike="noStrike">
              <a:latin typeface="Arial"/>
            </a:endParaRPr>
          </a:p>
        </p:txBody>
      </p:sp>
      <p:sp>
        <p:nvSpPr>
          <p:cNvPr id="319" name="CustomShape 2"/>
          <p:cNvSpPr/>
          <p:nvPr/>
        </p:nvSpPr>
        <p:spPr>
          <a:xfrm>
            <a:off x="335520" y="1268640"/>
            <a:ext cx="10746000" cy="5033520"/>
          </a:xfrm>
          <a:prstGeom prst="rect">
            <a:avLst/>
          </a:prstGeom>
          <a:noFill/>
          <a:ln>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Requirements</a:t>
            </a:r>
            <a:endParaRPr b="0" lang="en-US" sz="2400" spc="-1" strike="noStrike">
              <a:latin typeface="Arial"/>
            </a:endParaRPr>
          </a:p>
        </p:txBody>
      </p:sp>
      <p:sp>
        <p:nvSpPr>
          <p:cNvPr id="321" name="CustomShape 2"/>
          <p:cNvSpPr/>
          <p:nvPr/>
        </p:nvSpPr>
        <p:spPr>
          <a:xfrm>
            <a:off x="335520" y="1268640"/>
            <a:ext cx="10746000" cy="5033520"/>
          </a:xfrm>
          <a:prstGeom prst="rect">
            <a:avLst/>
          </a:prstGeom>
          <a:noFill/>
          <a:ln>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IOTA in a Nutshell</a:t>
            </a:r>
            <a:endParaRPr b="0" lang="en-US" sz="2400" spc="-1" strike="noStrike">
              <a:latin typeface="Arial"/>
            </a:endParaRPr>
          </a:p>
        </p:txBody>
      </p:sp>
      <p:sp>
        <p:nvSpPr>
          <p:cNvPr id="323" name="CustomShape 2"/>
          <p:cNvSpPr/>
          <p:nvPr/>
        </p:nvSpPr>
        <p:spPr>
          <a:xfrm>
            <a:off x="335520" y="1268640"/>
            <a:ext cx="10746000" cy="5033520"/>
          </a:xfrm>
          <a:prstGeom prst="rect">
            <a:avLst/>
          </a:prstGeom>
          <a:noFill/>
          <a:ln>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US" sz="1800" spc="-1" strike="noStrike">
              <a:latin typeface="Arial"/>
            </a:endParaRPr>
          </a:p>
        </p:txBody>
      </p:sp>
      <p:sp>
        <p:nvSpPr>
          <p:cNvPr id="324" name="CustomShape 3"/>
          <p:cNvSpPr/>
          <p:nvPr/>
        </p:nvSpPr>
        <p:spPr>
          <a:xfrm>
            <a:off x="335520" y="3220920"/>
            <a:ext cx="7431840" cy="113652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a:t>
            </a:r>
            <a:endParaRPr b="0" lang="en-US" sz="2400" spc="-1" strike="noStrike">
              <a:latin typeface="Arial"/>
            </a:endParaRPr>
          </a:p>
        </p:txBody>
      </p:sp>
      <p:sp>
        <p:nvSpPr>
          <p:cNvPr id="326" name="CustomShape 2"/>
          <p:cNvSpPr/>
          <p:nvPr/>
        </p:nvSpPr>
        <p:spPr>
          <a:xfrm>
            <a:off x="263520" y="6411600"/>
            <a:ext cx="9004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
        <p:nvSpPr>
          <p:cNvPr id="327" name="CustomShape 3"/>
          <p:cNvSpPr/>
          <p:nvPr/>
        </p:nvSpPr>
        <p:spPr>
          <a:xfrm>
            <a:off x="2886120" y="1608480"/>
            <a:ext cx="1916280" cy="1128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28" name="" descr=""/>
          <p:cNvPicPr/>
          <p:nvPr/>
        </p:nvPicPr>
        <p:blipFill>
          <a:blip r:embed="rId1"/>
          <a:stretch/>
        </p:blipFill>
        <p:spPr>
          <a:xfrm>
            <a:off x="504360" y="1300320"/>
            <a:ext cx="8865000" cy="450324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How to make a Transaction?</a:t>
            </a:r>
            <a:endParaRPr b="0" lang="en-US" sz="2400" spc="-1" strike="noStrike">
              <a:latin typeface="Arial"/>
            </a:endParaRPr>
          </a:p>
        </p:txBody>
      </p:sp>
      <p:sp>
        <p:nvSpPr>
          <p:cNvPr id="330" name="CustomShape 2"/>
          <p:cNvSpPr/>
          <p:nvPr/>
        </p:nvSpPr>
        <p:spPr>
          <a:xfrm>
            <a:off x="335520" y="1268640"/>
            <a:ext cx="10746000" cy="5033520"/>
          </a:xfrm>
          <a:prstGeom prst="rect">
            <a:avLst/>
          </a:prstGeom>
          <a:noFill/>
          <a:ln>
            <a:noFill/>
          </a:ln>
        </p:spPr>
        <p:style>
          <a:lnRef idx="0"/>
          <a:fillRef idx="0"/>
          <a:effectRef idx="0"/>
          <a:fontRef idx="minor"/>
        </p:style>
        <p:txBody>
          <a:bodyPr lIns="90000" rIns="90000" tIns="45000" bIns="45000" anchor="ctr">
            <a:noAutofit/>
          </a:bodyPr>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US" sz="1800" spc="-1" strike="noStrike">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US" sz="1800" spc="-1" strike="noStrike">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pic>
        <p:nvPicPr>
          <p:cNvPr id="332" name="" descr=""/>
          <p:cNvPicPr/>
          <p:nvPr/>
        </p:nvPicPr>
        <p:blipFill>
          <a:blip r:embed="rId1"/>
          <a:stretch/>
        </p:blipFill>
        <p:spPr>
          <a:xfrm>
            <a:off x="504720" y="1270440"/>
            <a:ext cx="9586800" cy="4538160"/>
          </a:xfrm>
          <a:prstGeom prst="rect">
            <a:avLst/>
          </a:prstGeom>
          <a:ln>
            <a:noFill/>
          </a:ln>
        </p:spPr>
      </p:pic>
      <p:sp>
        <p:nvSpPr>
          <p:cNvPr id="333" name="CustomShape 2"/>
          <p:cNvSpPr/>
          <p:nvPr/>
        </p:nvSpPr>
        <p:spPr>
          <a:xfrm>
            <a:off x="263520" y="6411600"/>
            <a:ext cx="9004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sp>
        <p:nvSpPr>
          <p:cNvPr id="335" name="CustomShape 2"/>
          <p:cNvSpPr/>
          <p:nvPr/>
        </p:nvSpPr>
        <p:spPr>
          <a:xfrm>
            <a:off x="263520" y="6411600"/>
            <a:ext cx="9004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pic>
        <p:nvPicPr>
          <p:cNvPr id="336" name="" descr=""/>
          <p:cNvPicPr/>
          <p:nvPr/>
        </p:nvPicPr>
        <p:blipFill>
          <a:blip r:embed="rId1"/>
          <a:stretch/>
        </p:blipFill>
        <p:spPr>
          <a:xfrm>
            <a:off x="468360" y="1286280"/>
            <a:ext cx="9623160" cy="486324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latin typeface="Arial"/>
            </a:endParaRPr>
          </a:p>
        </p:txBody>
      </p:sp>
      <p:sp>
        <p:nvSpPr>
          <p:cNvPr id="338" name="CustomShape 2"/>
          <p:cNvSpPr/>
          <p:nvPr/>
        </p:nvSpPr>
        <p:spPr>
          <a:xfrm>
            <a:off x="263520" y="6411600"/>
            <a:ext cx="9004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
        <p:nvSpPr>
          <p:cNvPr id="339" name="CustomShape 3"/>
          <p:cNvSpPr/>
          <p:nvPr/>
        </p:nvSpPr>
        <p:spPr>
          <a:xfrm>
            <a:off x="91440" y="6126480"/>
            <a:ext cx="11244960" cy="618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Transactions validated and confirmed by all of the current tips are considered fully confirmed.</a:t>
            </a:r>
            <a:endParaRPr b="0" lang="en-US" sz="1800" spc="-1" strike="noStrike">
              <a:latin typeface="Arial"/>
            </a:endParaRPr>
          </a:p>
        </p:txBody>
      </p:sp>
      <p:pic>
        <p:nvPicPr>
          <p:cNvPr id="340" name="" descr=""/>
          <p:cNvPicPr/>
          <p:nvPr/>
        </p:nvPicPr>
        <p:blipFill>
          <a:blip r:embed="rId1"/>
          <a:stretch/>
        </p:blipFill>
        <p:spPr>
          <a:xfrm>
            <a:off x="468360" y="1286280"/>
            <a:ext cx="9623160" cy="486324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Double Spending</a:t>
            </a:r>
            <a:endParaRPr b="0" lang="en-US" sz="2400" spc="-1" strike="noStrike">
              <a:latin typeface="Arial"/>
            </a:endParaRPr>
          </a:p>
        </p:txBody>
      </p:sp>
      <p:sp>
        <p:nvSpPr>
          <p:cNvPr id="342" name="CustomShape 2"/>
          <p:cNvSpPr/>
          <p:nvPr/>
        </p:nvSpPr>
        <p:spPr>
          <a:xfrm>
            <a:off x="263520" y="6411600"/>
            <a:ext cx="9004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pic>
        <p:nvPicPr>
          <p:cNvPr id="343" name="" descr=""/>
          <p:cNvPicPr/>
          <p:nvPr/>
        </p:nvPicPr>
        <p:blipFill>
          <a:blip r:embed="rId1"/>
          <a:stretch/>
        </p:blipFill>
        <p:spPr>
          <a:xfrm>
            <a:off x="466200" y="1289160"/>
            <a:ext cx="9619200" cy="45259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Byzantine generals problem</a:t>
            </a:r>
            <a:endParaRPr b="0" lang="en-US" sz="2400" spc="-1" strike="noStrike">
              <a:latin typeface="Arial"/>
            </a:endParaRPr>
          </a:p>
        </p:txBody>
      </p:sp>
      <p:sp>
        <p:nvSpPr>
          <p:cNvPr id="195" name="CustomShape 2"/>
          <p:cNvSpPr/>
          <p:nvPr/>
        </p:nvSpPr>
        <p:spPr>
          <a:xfrm>
            <a:off x="335520" y="1600200"/>
            <a:ext cx="10746360" cy="4846320"/>
          </a:xfrm>
          <a:prstGeom prst="rect">
            <a:avLst/>
          </a:prstGeom>
          <a:noFill/>
          <a:ln>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 and a common time to attack.</a:t>
            </a:r>
            <a:endParaRPr b="0" lang="en-US" sz="1800" spc="-1" strike="noStrike">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US" sz="1800" spc="-1" strike="noStrike">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figure below, C does not know what to agree on.</a:t>
            </a:r>
            <a:br/>
            <a:br/>
            <a:br/>
            <a:br/>
            <a:br/>
            <a:br/>
            <a:br/>
            <a:br/>
            <a:br/>
            <a:br/>
            <a:r>
              <a:rPr b="0" lang="en-US" sz="1800" spc="-1" strike="noStrike">
                <a:solidFill>
                  <a:srgbClr val="000000"/>
                </a:solidFill>
                <a:latin typeface="Arial"/>
                <a:ea typeface="DejaVu Sans"/>
              </a:rPr>
              <a:t> </a:t>
            </a:r>
            <a:endParaRPr b="0" lang="en-US" sz="1800" spc="-1" strike="noStrike">
              <a:latin typeface="Arial"/>
            </a:endParaRPr>
          </a:p>
        </p:txBody>
      </p:sp>
      <p:pic>
        <p:nvPicPr>
          <p:cNvPr id="196" name="" descr=""/>
          <p:cNvPicPr/>
          <p:nvPr/>
        </p:nvPicPr>
        <p:blipFill>
          <a:blip r:embed="rId1"/>
          <a:stretch/>
        </p:blipFill>
        <p:spPr>
          <a:xfrm>
            <a:off x="2840400" y="4095720"/>
            <a:ext cx="6071040" cy="2322720"/>
          </a:xfrm>
          <a:prstGeom prst="rect">
            <a:avLst/>
          </a:prstGeom>
          <a:ln>
            <a:noFill/>
          </a:ln>
        </p:spPr>
      </p:pic>
      <p:sp>
        <p:nvSpPr>
          <p:cNvPr id="197" name="CustomShape 3"/>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Advantages of IOTA</a:t>
            </a:r>
            <a:endParaRPr b="0" lang="en-US" sz="2400" spc="-1" strike="noStrike">
              <a:latin typeface="Arial"/>
            </a:endParaRPr>
          </a:p>
        </p:txBody>
      </p:sp>
      <p:sp>
        <p:nvSpPr>
          <p:cNvPr id="345" name="CustomShape 2"/>
          <p:cNvSpPr/>
          <p:nvPr/>
        </p:nvSpPr>
        <p:spPr>
          <a:xfrm>
            <a:off x="335520" y="1268640"/>
            <a:ext cx="10746000" cy="5033520"/>
          </a:xfrm>
          <a:prstGeom prst="rect">
            <a:avLst/>
          </a:prstGeom>
          <a:noFill/>
          <a:ln>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Tangle – Offline Transactions</a:t>
            </a:r>
            <a:endParaRPr b="0" lang="en-US" sz="2400" spc="-1" strike="noStrike">
              <a:latin typeface="Arial"/>
            </a:endParaRPr>
          </a:p>
        </p:txBody>
      </p:sp>
      <p:pic>
        <p:nvPicPr>
          <p:cNvPr id="347" name="" descr=""/>
          <p:cNvPicPr/>
          <p:nvPr/>
        </p:nvPicPr>
        <p:blipFill>
          <a:blip r:embed="rId1"/>
          <a:stretch/>
        </p:blipFill>
        <p:spPr>
          <a:xfrm>
            <a:off x="504720" y="1506240"/>
            <a:ext cx="11415600" cy="4740480"/>
          </a:xfrm>
          <a:prstGeom prst="rect">
            <a:avLst/>
          </a:prstGeom>
          <a:ln>
            <a:noFill/>
          </a:ln>
        </p:spPr>
      </p:pic>
      <p:sp>
        <p:nvSpPr>
          <p:cNvPr id="348" name="CustomShape 2"/>
          <p:cNvSpPr/>
          <p:nvPr/>
        </p:nvSpPr>
        <p:spPr>
          <a:xfrm>
            <a:off x="263520" y="6411600"/>
            <a:ext cx="9004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Drawbacks</a:t>
            </a:r>
            <a:endParaRPr b="0" lang="en-US" sz="2400" spc="-1" strike="noStrike">
              <a:latin typeface="Arial"/>
            </a:endParaRPr>
          </a:p>
        </p:txBody>
      </p:sp>
      <p:sp>
        <p:nvSpPr>
          <p:cNvPr id="350" name="CustomShape 2"/>
          <p:cNvSpPr/>
          <p:nvPr/>
        </p:nvSpPr>
        <p:spPr>
          <a:xfrm>
            <a:off x="335520" y="1268640"/>
            <a:ext cx="10746000" cy="5033520"/>
          </a:xfrm>
          <a:prstGeom prst="rect">
            <a:avLst/>
          </a:prstGeom>
          <a:noFill/>
          <a:ln>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Centralized: Coordinator nodes run by the IOTA foundation</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Unconventional structure for Blockchain =&gt; fresh Vulnerabilities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Conclusion</a:t>
            </a:r>
            <a:endParaRPr b="0" lang="en-US" sz="2400" spc="-1" strike="noStrike">
              <a:latin typeface="Arial"/>
            </a:endParaRPr>
          </a:p>
        </p:txBody>
      </p:sp>
      <p:sp>
        <p:nvSpPr>
          <p:cNvPr id="352" name="CustomShape 2"/>
          <p:cNvSpPr/>
          <p:nvPr/>
        </p:nvSpPr>
        <p:spPr>
          <a:xfrm>
            <a:off x="335520" y="1268640"/>
            <a:ext cx="10746000" cy="5033520"/>
          </a:xfrm>
          <a:prstGeom prst="rect">
            <a:avLst/>
          </a:prstGeom>
          <a:noFill/>
          <a:ln>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6000" cy="49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Resources on IOTA</a:t>
            </a:r>
            <a:endParaRPr b="0" lang="en-US" sz="2400" spc="-1" strike="noStrike">
              <a:latin typeface="Arial"/>
            </a:endParaRPr>
          </a:p>
        </p:txBody>
      </p:sp>
      <p:sp>
        <p:nvSpPr>
          <p:cNvPr id="354" name="CustomShape 2"/>
          <p:cNvSpPr/>
          <p:nvPr/>
        </p:nvSpPr>
        <p:spPr>
          <a:xfrm>
            <a:off x="335520" y="1268640"/>
            <a:ext cx="10746000" cy="5033520"/>
          </a:xfrm>
          <a:prstGeom prst="rect">
            <a:avLst/>
          </a:prstGeom>
          <a:noFill/>
          <a:ln>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US" sz="1800" spc="-1" strike="noStrike">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1268640"/>
            <a:ext cx="10746000" cy="5033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56" name="CustomShape 2"/>
          <p:cNvSpPr/>
          <p:nvPr/>
        </p:nvSpPr>
        <p:spPr>
          <a:xfrm>
            <a:off x="335520" y="764640"/>
            <a:ext cx="10746000" cy="496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Further difficulties</a:t>
            </a:r>
            <a:endParaRPr b="0" lang="en-US" sz="2400" spc="-1" strike="noStrike">
              <a:latin typeface="Arial"/>
            </a:endParaRPr>
          </a:p>
        </p:txBody>
      </p:sp>
      <p:sp>
        <p:nvSpPr>
          <p:cNvPr id="199"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 with the number of nodes: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US" sz="1800" spc="-1" strike="noStrike">
              <a:latin typeface="Arial"/>
            </a:endParaRPr>
          </a:p>
          <a:p>
            <a:pPr>
              <a:lnSpc>
                <a:spcPct val="100000"/>
              </a:lnSpc>
              <a:spcBef>
                <a:spcPts val="360"/>
              </a:spcBef>
            </a:pPr>
            <a:br/>
            <a:r>
              <a:rPr b="0" lang="en-US" sz="1800" spc="-1" strike="noStrike">
                <a:solidFill>
                  <a:srgbClr val="000000"/>
                </a:solidFill>
                <a:latin typeface="DejaVu Sans"/>
                <a:ea typeface="DejaVu Sans"/>
              </a:rPr>
              <a:t>Problem with time:</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Bitcoin's approach</a:t>
            </a:r>
            <a:endParaRPr b="0" lang="en-US" sz="2400" spc="-1" strike="noStrike">
              <a:latin typeface="Arial"/>
            </a:endParaRPr>
          </a:p>
        </p:txBody>
      </p:sp>
      <p:pic>
        <p:nvPicPr>
          <p:cNvPr id="201" name="" descr=""/>
          <p:cNvPicPr/>
          <p:nvPr/>
        </p:nvPicPr>
        <p:blipFill>
          <a:blip r:embed="rId1"/>
          <a:stretch/>
        </p:blipFill>
        <p:spPr>
          <a:xfrm>
            <a:off x="835560" y="1400040"/>
            <a:ext cx="9491040" cy="4537440"/>
          </a:xfrm>
          <a:prstGeom prst="rect">
            <a:avLst/>
          </a:prstGeom>
          <a:ln>
            <a:noFill/>
          </a:ln>
        </p:spPr>
      </p:pic>
      <p:sp>
        <p:nvSpPr>
          <p:cNvPr id="202" name="CustomShape 2"/>
          <p:cNvSpPr/>
          <p:nvPr/>
        </p:nvSpPr>
        <p:spPr>
          <a:xfrm>
            <a:off x="263520" y="6411600"/>
            <a:ext cx="9003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6360" cy="49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Simplified consensus of Bitcoin</a:t>
            </a:r>
            <a:endParaRPr b="0" lang="en-US" sz="2400" spc="-1" strike="noStrike">
              <a:latin typeface="Arial"/>
            </a:endParaRPr>
          </a:p>
        </p:txBody>
      </p:sp>
      <p:sp>
        <p:nvSpPr>
          <p:cNvPr id="204" name="CustomShape 2"/>
          <p:cNvSpPr/>
          <p:nvPr/>
        </p:nvSpPr>
        <p:spPr>
          <a:xfrm>
            <a:off x="335520" y="1268640"/>
            <a:ext cx="10746360" cy="50338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US" sz="1800" spc="-1" strike="noStrike">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323</TotalTime>
  <Application>LibreOffice/6.4.5.2$Windows_X86_64 LibreOffice_project/a726b36747cf2001e06b58ad5db1aa3a9a1872d6</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2023-06-26T13:56:14Z</dcterms:modified>
  <cp:revision>3381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